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10287000" cx="18288000"/>
  <p:notesSz cx="6858000" cy="9144000"/>
  <p:embeddedFontLst>
    <p:embeddedFont>
      <p:font typeface="Inter"/>
      <p:regular r:id="rId25"/>
      <p:bold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gvZcdKIso7N9/ts9PUYk/GMio2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07f179ec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507f179ec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07f179ec5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507f179ec5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12832746" y="940239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1371600" y="2767012"/>
            <a:ext cx="15544800" cy="306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743200" y="5829300"/>
            <a:ext cx="12801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2832746" y="940239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hyperlink" Target="https://www.youtube.com/watch?v=P5qJSCp057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2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0"/>
            <a:ext cx="13717783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Business communication: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writing e-mails</a:t>
            </a:r>
            <a:endParaRPr/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6" t="31145"/>
          <a:stretch/>
        </p:blipFill>
        <p:spPr>
          <a:xfrm>
            <a:off x="11893065" y="2293861"/>
            <a:ext cx="1510850" cy="149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4" y="1047721"/>
            <a:ext cx="3973803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28" name="Google Shape;1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29" name="Google Shape;1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511112" y="928619"/>
            <a:ext cx="13990406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Email addresses</a:t>
            </a:r>
            <a:endParaRPr/>
          </a:p>
        </p:txBody>
      </p:sp>
      <p:sp>
        <p:nvSpPr>
          <p:cNvPr id="131" name="Google Shape;131;p10"/>
          <p:cNvSpPr txBox="1"/>
          <p:nvPr/>
        </p:nvSpPr>
        <p:spPr>
          <a:xfrm>
            <a:off x="-4716935" y="2712757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How do you say the following?</a:t>
            </a:r>
            <a:endParaRPr/>
          </a:p>
        </p:txBody>
      </p:sp>
      <p:sp>
        <p:nvSpPr>
          <p:cNvPr id="132" name="Google Shape;132;p10"/>
          <p:cNvSpPr txBox="1"/>
          <p:nvPr/>
        </p:nvSpPr>
        <p:spPr>
          <a:xfrm>
            <a:off x="-2423380" y="3759104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@       2) .      3) _        4) -       5) G       5) 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38" name="Google Shape;13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1"/>
          <p:cNvSpPr txBox="1"/>
          <p:nvPr/>
        </p:nvSpPr>
        <p:spPr>
          <a:xfrm>
            <a:off x="511112" y="928619"/>
            <a:ext cx="13990406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Email addresses</a:t>
            </a:r>
            <a:endParaRPr/>
          </a:p>
        </p:txBody>
      </p:sp>
      <p:sp>
        <p:nvSpPr>
          <p:cNvPr id="140" name="Google Shape;140;p11"/>
          <p:cNvSpPr txBox="1"/>
          <p:nvPr/>
        </p:nvSpPr>
        <p:spPr>
          <a:xfrm>
            <a:off x="-4716935" y="2712757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How do you say the following?</a:t>
            </a:r>
            <a:endParaRPr/>
          </a:p>
        </p:txBody>
      </p:sp>
      <p:sp>
        <p:nvSpPr>
          <p:cNvPr id="141" name="Google Shape;141;p11"/>
          <p:cNvSpPr txBox="1"/>
          <p:nvPr/>
        </p:nvSpPr>
        <p:spPr>
          <a:xfrm>
            <a:off x="-2423380" y="3759104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@       2) .      3) _        4) -       5) G       5) g</a:t>
            </a:r>
            <a:endParaRPr/>
          </a:p>
        </p:txBody>
      </p:sp>
      <p:sp>
        <p:nvSpPr>
          <p:cNvPr id="142" name="Google Shape;142;p11"/>
          <p:cNvSpPr txBox="1"/>
          <p:nvPr/>
        </p:nvSpPr>
        <p:spPr>
          <a:xfrm>
            <a:off x="-2946193" y="7006209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2) Listen and write the email addresses in the chat</a:t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1676980" y="4537713"/>
            <a:ext cx="1248899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4815589" y="4537713"/>
            <a:ext cx="1771914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6818547" y="4537713"/>
            <a:ext cx="1248898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3296705" y="4537713"/>
            <a:ext cx="1248898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8317602" y="4537713"/>
            <a:ext cx="1648976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10166591" y="4532264"/>
            <a:ext cx="1653834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2162684" y="4614814"/>
            <a:ext cx="27749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</a:t>
            </a:r>
            <a:endParaRPr/>
          </a:p>
        </p:txBody>
      </p:sp>
      <p:sp>
        <p:nvSpPr>
          <p:cNvPr id="150" name="Google Shape;150;p11"/>
          <p:cNvSpPr txBox="1"/>
          <p:nvPr/>
        </p:nvSpPr>
        <p:spPr>
          <a:xfrm>
            <a:off x="3561966" y="4620275"/>
            <a:ext cx="58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4916430" y="4620263"/>
            <a:ext cx="160113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underscore</a:t>
            </a:r>
            <a:endParaRPr/>
          </a:p>
        </p:txBody>
      </p:sp>
      <p:sp>
        <p:nvSpPr>
          <p:cNvPr id="152" name="Google Shape;152;p11"/>
          <p:cNvSpPr txBox="1"/>
          <p:nvPr/>
        </p:nvSpPr>
        <p:spPr>
          <a:xfrm>
            <a:off x="6915824" y="4620263"/>
            <a:ext cx="1054343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hyphen</a:t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8401013" y="4614814"/>
            <a:ext cx="1495402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uppercase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10314013" y="4614814"/>
            <a:ext cx="144207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lowercase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60" name="Google Shape;1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511112" y="928619"/>
            <a:ext cx="13990406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Email addresses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-4716935" y="2712757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How do you say the following?</a:t>
            </a:r>
            <a:endParaRPr/>
          </a:p>
        </p:txBody>
      </p:sp>
      <p:sp>
        <p:nvSpPr>
          <p:cNvPr id="163" name="Google Shape;163;p12"/>
          <p:cNvSpPr txBox="1"/>
          <p:nvPr/>
        </p:nvSpPr>
        <p:spPr>
          <a:xfrm>
            <a:off x="-2423380" y="3759104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@       2) .      3) _        4) -       5) G       5) g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-2946193" y="7006209"/>
            <a:ext cx="17295725" cy="54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2) Listen and write the email addresses in the chat</a:t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676981" y="4537713"/>
            <a:ext cx="1248898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4815589" y="4537713"/>
            <a:ext cx="1771914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6818547" y="4537713"/>
            <a:ext cx="1248898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/>
          <p:nvPr/>
        </p:nvSpPr>
        <p:spPr>
          <a:xfrm>
            <a:off x="3296705" y="4537713"/>
            <a:ext cx="1248899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8317602" y="4537713"/>
            <a:ext cx="1648976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10166590" y="4532264"/>
            <a:ext cx="1653835" cy="5461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2162684" y="4614814"/>
            <a:ext cx="27749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3635879" y="4612872"/>
            <a:ext cx="8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endParaRPr/>
          </a:p>
        </p:txBody>
      </p:sp>
      <p:sp>
        <p:nvSpPr>
          <p:cNvPr id="173" name="Google Shape;173;p12"/>
          <p:cNvSpPr txBox="1"/>
          <p:nvPr/>
        </p:nvSpPr>
        <p:spPr>
          <a:xfrm>
            <a:off x="4916430" y="4620263"/>
            <a:ext cx="160113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underscore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6915824" y="4620263"/>
            <a:ext cx="1054343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hyphen</a:t>
            </a:r>
            <a:endParaRPr/>
          </a:p>
        </p:txBody>
      </p:sp>
      <p:sp>
        <p:nvSpPr>
          <p:cNvPr id="175" name="Google Shape;175;p12"/>
          <p:cNvSpPr txBox="1"/>
          <p:nvPr/>
        </p:nvSpPr>
        <p:spPr>
          <a:xfrm>
            <a:off x="8401013" y="4614814"/>
            <a:ext cx="149540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uppercase</a:t>
            </a:r>
            <a:endParaRPr/>
          </a:p>
        </p:txBody>
      </p:sp>
      <p:sp>
        <p:nvSpPr>
          <p:cNvPr id="176" name="Google Shape;176;p12"/>
          <p:cNvSpPr txBox="1"/>
          <p:nvPr/>
        </p:nvSpPr>
        <p:spPr>
          <a:xfrm>
            <a:off x="10314013" y="4614814"/>
            <a:ext cx="144207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lowercase</a:t>
            </a:r>
            <a:endParaRPr/>
          </a:p>
        </p:txBody>
      </p:sp>
      <p:sp>
        <p:nvSpPr>
          <p:cNvPr id="177" name="Google Shape;177;p12"/>
          <p:cNvSpPr txBox="1"/>
          <p:nvPr/>
        </p:nvSpPr>
        <p:spPr>
          <a:xfrm>
            <a:off x="905875" y="8197850"/>
            <a:ext cx="1384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8026" lvl="0" marL="5180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alicia_ramirez@sagacity.au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82" name="Google Shape;182;g2507f179ec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83" name="Google Shape;183;g2507f179ec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507f179ec5_0_0"/>
          <p:cNvSpPr txBox="1"/>
          <p:nvPr/>
        </p:nvSpPr>
        <p:spPr>
          <a:xfrm>
            <a:off x="511112" y="928619"/>
            <a:ext cx="1399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Email addresses</a:t>
            </a:r>
            <a:endParaRPr/>
          </a:p>
        </p:txBody>
      </p:sp>
      <p:sp>
        <p:nvSpPr>
          <p:cNvPr id="185" name="Google Shape;185;g2507f179ec5_0_0"/>
          <p:cNvSpPr txBox="1"/>
          <p:nvPr/>
        </p:nvSpPr>
        <p:spPr>
          <a:xfrm>
            <a:off x="-4716935" y="2712757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How do you say the following?</a:t>
            </a:r>
            <a:endParaRPr/>
          </a:p>
        </p:txBody>
      </p:sp>
      <p:sp>
        <p:nvSpPr>
          <p:cNvPr id="186" name="Google Shape;186;g2507f179ec5_0_0"/>
          <p:cNvSpPr txBox="1"/>
          <p:nvPr/>
        </p:nvSpPr>
        <p:spPr>
          <a:xfrm>
            <a:off x="-2423380" y="3759104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@       2) .      3) _        4) -       5) G       5) g</a:t>
            </a:r>
            <a:endParaRPr/>
          </a:p>
        </p:txBody>
      </p:sp>
      <p:sp>
        <p:nvSpPr>
          <p:cNvPr id="187" name="Google Shape;187;g2507f179ec5_0_0"/>
          <p:cNvSpPr txBox="1"/>
          <p:nvPr/>
        </p:nvSpPr>
        <p:spPr>
          <a:xfrm>
            <a:off x="-2946193" y="7006209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2) Listen and write the email addresses in the chat</a:t>
            </a:r>
            <a:endParaRPr/>
          </a:p>
        </p:txBody>
      </p:sp>
      <p:sp>
        <p:nvSpPr>
          <p:cNvPr id="188" name="Google Shape;188;g2507f179ec5_0_0"/>
          <p:cNvSpPr/>
          <p:nvPr/>
        </p:nvSpPr>
        <p:spPr>
          <a:xfrm>
            <a:off x="1676981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507f179ec5_0_0"/>
          <p:cNvSpPr/>
          <p:nvPr/>
        </p:nvSpPr>
        <p:spPr>
          <a:xfrm>
            <a:off x="4815589" y="4537713"/>
            <a:ext cx="17718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507f179ec5_0_0"/>
          <p:cNvSpPr/>
          <p:nvPr/>
        </p:nvSpPr>
        <p:spPr>
          <a:xfrm>
            <a:off x="6818547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507f179ec5_0_0"/>
          <p:cNvSpPr/>
          <p:nvPr/>
        </p:nvSpPr>
        <p:spPr>
          <a:xfrm>
            <a:off x="3296705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507f179ec5_0_0"/>
          <p:cNvSpPr/>
          <p:nvPr/>
        </p:nvSpPr>
        <p:spPr>
          <a:xfrm>
            <a:off x="8317602" y="4537713"/>
            <a:ext cx="16491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507f179ec5_0_0"/>
          <p:cNvSpPr/>
          <p:nvPr/>
        </p:nvSpPr>
        <p:spPr>
          <a:xfrm>
            <a:off x="10166590" y="4532264"/>
            <a:ext cx="1653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507f179ec5_0_0"/>
          <p:cNvSpPr txBox="1"/>
          <p:nvPr/>
        </p:nvSpPr>
        <p:spPr>
          <a:xfrm>
            <a:off x="2162684" y="4614814"/>
            <a:ext cx="2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</a:t>
            </a:r>
            <a:endParaRPr/>
          </a:p>
        </p:txBody>
      </p:sp>
      <p:sp>
        <p:nvSpPr>
          <p:cNvPr id="195" name="Google Shape;195;g2507f179ec5_0_0"/>
          <p:cNvSpPr txBox="1"/>
          <p:nvPr/>
        </p:nvSpPr>
        <p:spPr>
          <a:xfrm>
            <a:off x="3635879" y="4612872"/>
            <a:ext cx="8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endParaRPr/>
          </a:p>
        </p:txBody>
      </p:sp>
      <p:sp>
        <p:nvSpPr>
          <p:cNvPr id="196" name="Google Shape;196;g2507f179ec5_0_0"/>
          <p:cNvSpPr txBox="1"/>
          <p:nvPr/>
        </p:nvSpPr>
        <p:spPr>
          <a:xfrm>
            <a:off x="4916430" y="4620263"/>
            <a:ext cx="16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underscore</a:t>
            </a:r>
            <a:endParaRPr/>
          </a:p>
        </p:txBody>
      </p:sp>
      <p:sp>
        <p:nvSpPr>
          <p:cNvPr id="197" name="Google Shape;197;g2507f179ec5_0_0"/>
          <p:cNvSpPr txBox="1"/>
          <p:nvPr/>
        </p:nvSpPr>
        <p:spPr>
          <a:xfrm>
            <a:off x="6915824" y="4620263"/>
            <a:ext cx="10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hyphen</a:t>
            </a:r>
            <a:endParaRPr/>
          </a:p>
        </p:txBody>
      </p:sp>
      <p:sp>
        <p:nvSpPr>
          <p:cNvPr id="198" name="Google Shape;198;g2507f179ec5_0_0"/>
          <p:cNvSpPr txBox="1"/>
          <p:nvPr/>
        </p:nvSpPr>
        <p:spPr>
          <a:xfrm>
            <a:off x="8401013" y="4614814"/>
            <a:ext cx="149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uppercase</a:t>
            </a:r>
            <a:endParaRPr/>
          </a:p>
        </p:txBody>
      </p:sp>
      <p:sp>
        <p:nvSpPr>
          <p:cNvPr id="199" name="Google Shape;199;g2507f179ec5_0_0"/>
          <p:cNvSpPr txBox="1"/>
          <p:nvPr/>
        </p:nvSpPr>
        <p:spPr>
          <a:xfrm>
            <a:off x="10314013" y="4614814"/>
            <a:ext cx="144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lowercase</a:t>
            </a:r>
            <a:endParaRPr/>
          </a:p>
        </p:txBody>
      </p:sp>
      <p:sp>
        <p:nvSpPr>
          <p:cNvPr id="200" name="Google Shape;200;g2507f179ec5_0_0"/>
          <p:cNvSpPr txBox="1"/>
          <p:nvPr/>
        </p:nvSpPr>
        <p:spPr>
          <a:xfrm>
            <a:off x="905875" y="8197850"/>
            <a:ext cx="1384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8025" lvl="0" marL="518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alicia_ramirez@sagacity.au         </a:t>
            </a:r>
            <a:endParaRPr/>
          </a:p>
          <a:p>
            <a:pPr indent="-518025" lvl="0" marL="518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gemma.james@wiggy-world.co.uk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05" name="Google Shape;205;g2507f179ec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06" name="Google Shape;206;g2507f179ec5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507f179ec5_0_22"/>
          <p:cNvSpPr txBox="1"/>
          <p:nvPr/>
        </p:nvSpPr>
        <p:spPr>
          <a:xfrm>
            <a:off x="511112" y="928619"/>
            <a:ext cx="1399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Email addresses</a:t>
            </a:r>
            <a:endParaRPr/>
          </a:p>
        </p:txBody>
      </p:sp>
      <p:sp>
        <p:nvSpPr>
          <p:cNvPr id="208" name="Google Shape;208;g2507f179ec5_0_22"/>
          <p:cNvSpPr txBox="1"/>
          <p:nvPr/>
        </p:nvSpPr>
        <p:spPr>
          <a:xfrm>
            <a:off x="-4716935" y="2712757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How do you say the following?</a:t>
            </a:r>
            <a:endParaRPr/>
          </a:p>
        </p:txBody>
      </p:sp>
      <p:sp>
        <p:nvSpPr>
          <p:cNvPr id="209" name="Google Shape;209;g2507f179ec5_0_22"/>
          <p:cNvSpPr txBox="1"/>
          <p:nvPr/>
        </p:nvSpPr>
        <p:spPr>
          <a:xfrm>
            <a:off x="-2423380" y="3759104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1) @       2) .      3) _        4) -       5) G       5) g</a:t>
            </a:r>
            <a:endParaRPr/>
          </a:p>
        </p:txBody>
      </p:sp>
      <p:sp>
        <p:nvSpPr>
          <p:cNvPr id="210" name="Google Shape;210;g2507f179ec5_0_22"/>
          <p:cNvSpPr txBox="1"/>
          <p:nvPr/>
        </p:nvSpPr>
        <p:spPr>
          <a:xfrm>
            <a:off x="-2946193" y="7006209"/>
            <a:ext cx="172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2) Listen and write the email addresses in the chat</a:t>
            </a:r>
            <a:endParaRPr/>
          </a:p>
        </p:txBody>
      </p:sp>
      <p:sp>
        <p:nvSpPr>
          <p:cNvPr id="211" name="Google Shape;211;g2507f179ec5_0_22"/>
          <p:cNvSpPr/>
          <p:nvPr/>
        </p:nvSpPr>
        <p:spPr>
          <a:xfrm>
            <a:off x="1676981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507f179ec5_0_22"/>
          <p:cNvSpPr/>
          <p:nvPr/>
        </p:nvSpPr>
        <p:spPr>
          <a:xfrm>
            <a:off x="4815589" y="4537713"/>
            <a:ext cx="17718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507f179ec5_0_22"/>
          <p:cNvSpPr/>
          <p:nvPr/>
        </p:nvSpPr>
        <p:spPr>
          <a:xfrm>
            <a:off x="6818547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507f179ec5_0_22"/>
          <p:cNvSpPr/>
          <p:nvPr/>
        </p:nvSpPr>
        <p:spPr>
          <a:xfrm>
            <a:off x="3296705" y="4537713"/>
            <a:ext cx="1248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507f179ec5_0_22"/>
          <p:cNvSpPr/>
          <p:nvPr/>
        </p:nvSpPr>
        <p:spPr>
          <a:xfrm>
            <a:off x="8317602" y="4537713"/>
            <a:ext cx="16491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507f179ec5_0_22"/>
          <p:cNvSpPr/>
          <p:nvPr/>
        </p:nvSpPr>
        <p:spPr>
          <a:xfrm>
            <a:off x="10166590" y="4532264"/>
            <a:ext cx="16539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507f179ec5_0_22"/>
          <p:cNvSpPr txBox="1"/>
          <p:nvPr/>
        </p:nvSpPr>
        <p:spPr>
          <a:xfrm>
            <a:off x="2162684" y="4614814"/>
            <a:ext cx="2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</a:t>
            </a:r>
            <a:endParaRPr/>
          </a:p>
        </p:txBody>
      </p:sp>
      <p:sp>
        <p:nvSpPr>
          <p:cNvPr id="218" name="Google Shape;218;g2507f179ec5_0_22"/>
          <p:cNvSpPr txBox="1"/>
          <p:nvPr/>
        </p:nvSpPr>
        <p:spPr>
          <a:xfrm>
            <a:off x="3635879" y="4612872"/>
            <a:ext cx="8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endParaRPr/>
          </a:p>
        </p:txBody>
      </p:sp>
      <p:sp>
        <p:nvSpPr>
          <p:cNvPr id="219" name="Google Shape;219;g2507f179ec5_0_22"/>
          <p:cNvSpPr txBox="1"/>
          <p:nvPr/>
        </p:nvSpPr>
        <p:spPr>
          <a:xfrm>
            <a:off x="4916430" y="4620263"/>
            <a:ext cx="16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underscore</a:t>
            </a:r>
            <a:endParaRPr/>
          </a:p>
        </p:txBody>
      </p:sp>
      <p:sp>
        <p:nvSpPr>
          <p:cNvPr id="220" name="Google Shape;220;g2507f179ec5_0_22"/>
          <p:cNvSpPr txBox="1"/>
          <p:nvPr/>
        </p:nvSpPr>
        <p:spPr>
          <a:xfrm>
            <a:off x="6915824" y="4620263"/>
            <a:ext cx="10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hyphen</a:t>
            </a:r>
            <a:endParaRPr/>
          </a:p>
        </p:txBody>
      </p:sp>
      <p:sp>
        <p:nvSpPr>
          <p:cNvPr id="221" name="Google Shape;221;g2507f179ec5_0_22"/>
          <p:cNvSpPr txBox="1"/>
          <p:nvPr/>
        </p:nvSpPr>
        <p:spPr>
          <a:xfrm>
            <a:off x="8401013" y="4614814"/>
            <a:ext cx="149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uppercase</a:t>
            </a:r>
            <a:endParaRPr/>
          </a:p>
        </p:txBody>
      </p:sp>
      <p:sp>
        <p:nvSpPr>
          <p:cNvPr id="222" name="Google Shape;222;g2507f179ec5_0_22"/>
          <p:cNvSpPr txBox="1"/>
          <p:nvPr/>
        </p:nvSpPr>
        <p:spPr>
          <a:xfrm>
            <a:off x="10314013" y="4614814"/>
            <a:ext cx="144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lowercase</a:t>
            </a:r>
            <a:endParaRPr/>
          </a:p>
        </p:txBody>
      </p:sp>
      <p:sp>
        <p:nvSpPr>
          <p:cNvPr id="223" name="Google Shape;223;g2507f179ec5_0_22"/>
          <p:cNvSpPr txBox="1"/>
          <p:nvPr/>
        </p:nvSpPr>
        <p:spPr>
          <a:xfrm>
            <a:off x="905875" y="8197850"/>
            <a:ext cx="13844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8025" lvl="0" marL="518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alicia_ramirez@sagacity.au         </a:t>
            </a:r>
            <a:endParaRPr/>
          </a:p>
          <a:p>
            <a:pPr indent="-518025" lvl="0" marL="518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gemma.james@wiggy-world.co.uk</a:t>
            </a:r>
            <a:endParaRPr/>
          </a:p>
          <a:p>
            <a:pPr indent="-518025" lvl="0" marL="518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AutoNum type="arabicParenR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Ryszard.</a:t>
            </a: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ilosz@qwt.com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228" name="Google Shape;2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229" name="Google Shape;2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/>
          <p:nvPr/>
        </p:nvSpPr>
        <p:spPr>
          <a:xfrm>
            <a:off x="935999" y="971999"/>
            <a:ext cx="13760879" cy="18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SHARE YOUR EMAIL ADDRESS WITH YOUR PARTNER</a:t>
            </a:r>
            <a:endParaRPr/>
          </a:p>
        </p:txBody>
      </p:sp>
      <p:pic>
        <p:nvPicPr>
          <p:cNvPr descr="Image"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6662" y="3308095"/>
            <a:ext cx="11452697" cy="644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36" name="Google Shape;2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37" name="Google Shape;2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6 at 21.41.34.png" id="238" name="Google Shape;23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4806" y="2470656"/>
            <a:ext cx="13518157" cy="658532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239" name="Google Shape;239;p14"/>
          <p:cNvSpPr/>
          <p:nvPr/>
        </p:nvSpPr>
        <p:spPr>
          <a:xfrm>
            <a:off x="273697" y="3880973"/>
            <a:ext cx="2276479" cy="456240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2582219" y="4106046"/>
            <a:ext cx="654975" cy="4089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299097" y="4617573"/>
            <a:ext cx="2276479" cy="456239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2607619" y="4842646"/>
            <a:ext cx="654975" cy="4090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290631" y="6636873"/>
            <a:ext cx="2276479" cy="456239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2599152" y="6861946"/>
            <a:ext cx="654976" cy="4090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287968" y="5354173"/>
            <a:ext cx="2276478" cy="456239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2596489" y="5579246"/>
            <a:ext cx="654976" cy="4090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290631" y="7297273"/>
            <a:ext cx="2276479" cy="456240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2599152" y="7522346"/>
            <a:ext cx="654976" cy="4090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290631" y="7957673"/>
            <a:ext cx="2276479" cy="456240"/>
          </a:xfrm>
          <a:prstGeom prst="roundRect">
            <a:avLst>
              <a:gd fmla="val 36364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2599152" y="8182746"/>
            <a:ext cx="654976" cy="4090"/>
          </a:xfrm>
          <a:custGeom>
            <a:rect b="b" l="l" r="r" t="t"/>
            <a:pathLst>
              <a:path extrusionOk="0" h="16194" w="21600">
                <a:moveTo>
                  <a:pt x="21600" y="96"/>
                </a:moveTo>
                <a:cubicBezTo>
                  <a:pt x="14400" y="21600"/>
                  <a:pt x="7200" y="21552"/>
                  <a:pt x="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897208" y="3969392"/>
            <a:ext cx="1029458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Salutation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484424" y="4706000"/>
            <a:ext cx="209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Reason for writing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892499" y="5442600"/>
            <a:ext cx="1537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body</a:t>
            </a:r>
            <a:endParaRPr/>
          </a:p>
        </p:txBody>
      </p:sp>
      <p:sp>
        <p:nvSpPr>
          <p:cNvPr id="254" name="Google Shape;254;p14"/>
          <p:cNvSpPr txBox="1"/>
          <p:nvPr/>
        </p:nvSpPr>
        <p:spPr>
          <a:xfrm>
            <a:off x="393451" y="6700125"/>
            <a:ext cx="184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Attachment info</a:t>
            </a:r>
            <a:endParaRPr/>
          </a:p>
        </p:txBody>
      </p:sp>
      <p:sp>
        <p:nvSpPr>
          <p:cNvPr id="255" name="Google Shape;255;p14"/>
          <p:cNvSpPr txBox="1"/>
          <p:nvPr/>
        </p:nvSpPr>
        <p:spPr>
          <a:xfrm>
            <a:off x="636802" y="7385692"/>
            <a:ext cx="1537557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Closing phrase</a:t>
            </a:r>
            <a:endParaRPr/>
          </a:p>
        </p:txBody>
      </p:sp>
      <p:sp>
        <p:nvSpPr>
          <p:cNvPr id="256" name="Google Shape;256;p14"/>
          <p:cNvSpPr txBox="1"/>
          <p:nvPr/>
        </p:nvSpPr>
        <p:spPr>
          <a:xfrm>
            <a:off x="620580" y="8046100"/>
            <a:ext cx="118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Sign-off</a:t>
            </a:r>
            <a:endParaRPr/>
          </a:p>
        </p:txBody>
      </p:sp>
      <p:sp>
        <p:nvSpPr>
          <p:cNvPr id="257" name="Google Shape;257;p14"/>
          <p:cNvSpPr txBox="1"/>
          <p:nvPr/>
        </p:nvSpPr>
        <p:spPr>
          <a:xfrm>
            <a:off x="620572" y="667392"/>
            <a:ext cx="12075626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Parts of a business email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62" name="Google Shape;2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63" name="Google Shape;2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5"/>
          <p:cNvGrpSpPr/>
          <p:nvPr/>
        </p:nvGrpSpPr>
        <p:grpSpPr>
          <a:xfrm>
            <a:off x="903609" y="2468453"/>
            <a:ext cx="4470777" cy="883172"/>
            <a:chOff x="0" y="0"/>
            <a:chExt cx="4470775" cy="883170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6" name="Google Shape;266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Salutation</a:t>
              </a:r>
              <a:endParaRPr/>
            </a:p>
          </p:txBody>
        </p:sp>
      </p:grpSp>
      <p:sp>
        <p:nvSpPr>
          <p:cNvPr id="267" name="Google Shape;267;p15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to use in your email</a:t>
            </a: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96668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1738034" y="4154374"/>
            <a:ext cx="2801926" cy="441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Hello + 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Hi + 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Dear + 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 whom it may concern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Dear Sir or Madam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Good afternoon!</a:t>
            </a:r>
            <a:endParaRPr/>
          </a:p>
        </p:txBody>
      </p:sp>
      <p:grpSp>
        <p:nvGrpSpPr>
          <p:cNvPr id="270" name="Google Shape;270;p15"/>
          <p:cNvGrpSpPr/>
          <p:nvPr/>
        </p:nvGrpSpPr>
        <p:grpSpPr>
          <a:xfrm>
            <a:off x="6646749" y="2468453"/>
            <a:ext cx="4470777" cy="883172"/>
            <a:chOff x="0" y="0"/>
            <a:chExt cx="4470775" cy="883170"/>
          </a:xfrm>
        </p:grpSpPr>
        <p:sp>
          <p:nvSpPr>
            <p:cNvPr id="271" name="Google Shape;271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Reason for writing</a:t>
              </a:r>
              <a:endParaRPr/>
            </a:p>
          </p:txBody>
        </p:sp>
      </p:grpSp>
      <p:sp>
        <p:nvSpPr>
          <p:cNvPr id="273" name="Google Shape;273;p15"/>
          <p:cNvSpPr/>
          <p:nvPr/>
        </p:nvSpPr>
        <p:spPr>
          <a:xfrm>
            <a:off x="670982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7515290" y="4560774"/>
            <a:ext cx="2801926" cy="360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writing to inform you....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writing because....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writing to reply to your question about...</a:t>
            </a:r>
            <a:endParaRPr/>
          </a:p>
        </p:txBody>
      </p:sp>
      <p:grpSp>
        <p:nvGrpSpPr>
          <p:cNvPr id="275" name="Google Shape;275;p15"/>
          <p:cNvGrpSpPr/>
          <p:nvPr/>
        </p:nvGrpSpPr>
        <p:grpSpPr>
          <a:xfrm>
            <a:off x="12389889" y="2468453"/>
            <a:ext cx="4470776" cy="883172"/>
            <a:chOff x="0" y="0"/>
            <a:chExt cx="4470775" cy="883170"/>
          </a:xfrm>
        </p:grpSpPr>
        <p:sp>
          <p:nvSpPr>
            <p:cNvPr id="276" name="Google Shape;276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7" name="Google Shape;277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Main body</a:t>
              </a:r>
              <a:endParaRPr/>
            </a:p>
          </p:txBody>
        </p:sp>
      </p:grpSp>
      <p:sp>
        <p:nvSpPr>
          <p:cNvPr id="278" name="Google Shape;278;p15"/>
          <p:cNvSpPr/>
          <p:nvPr/>
        </p:nvSpPr>
        <p:spPr>
          <a:xfrm>
            <a:off x="1245296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3258430" y="4560774"/>
            <a:ext cx="2801926" cy="431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Adjust to your situation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Write all the important information, but be specific.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Include all important details and keep them within one email.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84" name="Google Shape;2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85" name="Google Shape;2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6"/>
          <p:cNvGrpSpPr/>
          <p:nvPr/>
        </p:nvGrpSpPr>
        <p:grpSpPr>
          <a:xfrm>
            <a:off x="903609" y="2468454"/>
            <a:ext cx="4470777" cy="883171"/>
            <a:chOff x="0" y="0"/>
            <a:chExt cx="4470775" cy="88317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Attachment info</a:t>
              </a:r>
              <a:endParaRPr/>
            </a:p>
          </p:txBody>
        </p:sp>
      </p:grpSp>
      <p:sp>
        <p:nvSpPr>
          <p:cNvPr id="289" name="Google Shape;289;p16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to use in your email</a:t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96668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1061031" y="4065511"/>
            <a:ext cx="4155931" cy="4851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 can find the XYZ file attached to this email.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 can see the XYZ file in attachments.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 can see the XYZ file attached.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XYZ file is enclosed with this email.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Here's the XYZ file.</a:t>
            </a:r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6646749" y="2468454"/>
            <a:ext cx="4470777" cy="883171"/>
            <a:chOff x="0" y="0"/>
            <a:chExt cx="4470775" cy="883170"/>
          </a:xfrm>
        </p:grpSpPr>
        <p:sp>
          <p:nvSpPr>
            <p:cNvPr id="293" name="Google Shape;293;p16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Closing phrase</a:t>
              </a:r>
              <a:endParaRPr/>
            </a:p>
          </p:txBody>
        </p:sp>
      </p:grpSp>
      <p:sp>
        <p:nvSpPr>
          <p:cNvPr id="295" name="Google Shape;295;p16"/>
          <p:cNvSpPr/>
          <p:nvPr/>
        </p:nvSpPr>
        <p:spPr>
          <a:xfrm>
            <a:off x="670982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7515290" y="4128974"/>
            <a:ext cx="2801926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 you in advance.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am looking forward to hearing from you soon.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looking forward to your answer.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hope to get your reply soon.</a:t>
            </a:r>
            <a:endParaRPr/>
          </a:p>
        </p:txBody>
      </p:sp>
      <p:grpSp>
        <p:nvGrpSpPr>
          <p:cNvPr id="297" name="Google Shape;297;p16"/>
          <p:cNvGrpSpPr/>
          <p:nvPr/>
        </p:nvGrpSpPr>
        <p:grpSpPr>
          <a:xfrm>
            <a:off x="12389889" y="2468454"/>
            <a:ext cx="4470777" cy="883171"/>
            <a:chOff x="0" y="0"/>
            <a:chExt cx="4470775" cy="883170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9" name="Google Shape;299;p16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Closure</a:t>
              </a:r>
              <a:endParaRPr/>
            </a:p>
          </p:txBody>
        </p:sp>
      </p:grpSp>
      <p:sp>
        <p:nvSpPr>
          <p:cNvPr id="300" name="Google Shape;300;p16"/>
          <p:cNvSpPr/>
          <p:nvPr/>
        </p:nvSpPr>
        <p:spPr>
          <a:xfrm>
            <a:off x="1245296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12726954" y="4154374"/>
            <a:ext cx="3796646" cy="441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Kind/Warm/Best regards,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Sincerely Yours,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Sincerely,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Best wishes,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Yours / Keep in touch / Take care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306" name="Google Shape;3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307" name="Google Shape;3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935999" y="971999"/>
            <a:ext cx="12230103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TIME TO PRACTICE</a:t>
            </a:r>
            <a:endParaRPr/>
          </a:p>
        </p:txBody>
      </p:sp>
      <p:pic>
        <p:nvPicPr>
          <p:cNvPr descr="Image" id="309" name="Google Shape;30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311" y="2649285"/>
            <a:ext cx="9937332" cy="662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/>
          <p:nvPr/>
        </p:nvSpPr>
        <p:spPr>
          <a:xfrm>
            <a:off x="11231020" y="2692884"/>
            <a:ext cx="5886245" cy="6537690"/>
          </a:xfrm>
          <a:prstGeom prst="roundRect">
            <a:avLst>
              <a:gd fmla="val 452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 how you would write an email to update the customer about the progress of your project.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 about these questions: </a:t>
            </a:r>
            <a:b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How formal will your email be?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What parts will It have?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What phrases will you use?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a draft of your email.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923728" y="2357439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Revision</a:t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pic>
        <p:nvPicPr>
          <p:cNvPr descr="Google Shape;78;p13"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2"/>
          <p:cNvCxnSpPr/>
          <p:nvPr/>
        </p:nvCxnSpPr>
        <p:spPr>
          <a:xfrm flipH="1">
            <a:off x="4219073" y="0"/>
            <a:ext cx="2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30" name="Google Shape;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/>
          <p:nvPr/>
        </p:nvSpPr>
        <p:spPr>
          <a:xfrm>
            <a:off x="5030411" y="4891461"/>
            <a:ext cx="9017053" cy="398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01578" lvl="0" marL="60157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AutoNum type="arabicParenR"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Which three stages should you have in your self-introduction at a job interview?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2) What phrases can you use to talk about: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— your previous work experience;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— your education;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— your current role;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— what you’re looking for now?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627296" y="381584"/>
            <a:ext cx="17126133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5984810" y="4314500"/>
            <a:ext cx="12230103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/>
          </a:p>
        </p:txBody>
      </p:sp>
      <p:pic>
        <p:nvPicPr>
          <p:cNvPr descr="Google Shape;332;p10" id="319" name="Google Shape;3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36" name="Google Shape;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/>
        </p:nvSpPr>
        <p:spPr>
          <a:xfrm>
            <a:off x="936000" y="971999"/>
            <a:ext cx="12075626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WATCH THE VIDEO AND GUESS TODAY’S TOPIC</a:t>
            </a:r>
            <a:endParaRPr/>
          </a:p>
        </p:txBody>
      </p:sp>
      <p:pic>
        <p:nvPicPr>
          <p:cNvPr descr="Google Shape;125;p18" id="38" name="Google Shape;3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15.46.56.png" id="39" name="Google Shape;3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0897" y="3204813"/>
            <a:ext cx="11466206" cy="606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3"/>
          <p:cNvGrpSpPr/>
          <p:nvPr/>
        </p:nvGrpSpPr>
        <p:grpSpPr>
          <a:xfrm>
            <a:off x="13213559" y="2554906"/>
            <a:ext cx="3846205" cy="1644634"/>
            <a:chOff x="0" y="0"/>
            <a:chExt cx="3846204" cy="1644633"/>
          </a:xfrm>
        </p:grpSpPr>
        <p:sp>
          <p:nvSpPr>
            <p:cNvPr id="41" name="Google Shape;41;p3"/>
            <p:cNvSpPr/>
            <p:nvPr/>
          </p:nvSpPr>
          <p:spPr>
            <a:xfrm>
              <a:off x="0" y="0"/>
              <a:ext cx="3846204" cy="1644633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142343" y="157401"/>
              <a:ext cx="3561517" cy="1348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Inter"/>
                <a:buNone/>
              </a:pPr>
              <a:r>
                <a:rPr b="0" i="0" lang="en-US" sz="2400" u="sng" cap="none" strike="noStrike">
                  <a:solidFill>
                    <a:srgbClr val="0000FF"/>
                  </a:solidFill>
                  <a:latin typeface="Inter"/>
                  <a:ea typeface="Inter"/>
                  <a:cs typeface="Inter"/>
                  <a:sym typeface="Inter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https://www.youtube.com/watch?v=P5qJSCp057s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47" name="Google Shape;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4990698" y="2536025"/>
            <a:ext cx="11612883" cy="24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communication</a:t>
            </a:r>
            <a:endParaRPr/>
          </a:p>
        </p:txBody>
      </p:sp>
      <p:sp>
        <p:nvSpPr>
          <p:cNvPr id="49" name="Google Shape;49;p4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/>
          </a:p>
        </p:txBody>
      </p:sp>
      <p:pic>
        <p:nvPicPr>
          <p:cNvPr descr="Google Shape;78;p13" id="50" name="Google Shape;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4"/>
          <p:cNvCxnSpPr/>
          <p:nvPr/>
        </p:nvCxnSpPr>
        <p:spPr>
          <a:xfrm flipH="1">
            <a:off x="4219073" y="0"/>
            <a:ext cx="2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52" name="Google Shape;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57" name="Google Shape;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58" name="Google Shape;5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/>
          <p:nvPr/>
        </p:nvSpPr>
        <p:spPr>
          <a:xfrm>
            <a:off x="807593" y="439669"/>
            <a:ext cx="14292899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Compare two types of business communication. What differences can you see?</a:t>
            </a:r>
            <a:endParaRPr/>
          </a:p>
        </p:txBody>
      </p:sp>
      <p:pic>
        <p:nvPicPr>
          <p:cNvPr descr="Screenshot 2023-01-16 at 21.41.34.png" id="60" name="Google Shape;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949" y="3871787"/>
            <a:ext cx="10591385" cy="515955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Screenshot 2023-01-16 at 21.45.01.png" id="61" name="Google Shape;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72933" y="4249296"/>
            <a:ext cx="6624856" cy="440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66" name="Google Shape;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/>
        </p:nvSpPr>
        <p:spPr>
          <a:xfrm>
            <a:off x="10985143" y="2209799"/>
            <a:ext cx="5477759" cy="5867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Do you agree or disagree with these statements? Discuss in groups</a:t>
            </a:r>
            <a:endParaRPr/>
          </a:p>
        </p:txBody>
      </p:sp>
      <p:pic>
        <p:nvPicPr>
          <p:cNvPr descr="Google Shape;125;p18" id="68" name="Google Shape;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6 at 21.00.57.png" id="69" name="Google Shape;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557" y="441995"/>
            <a:ext cx="9069071" cy="940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74" name="Google Shape;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75" name="Google Shape;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5).png"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4942" y="614639"/>
            <a:ext cx="15080707" cy="92068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8017815" y="1745130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8017815" y="2281613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8883882" y="2818096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7249302" y="1951471"/>
            <a:ext cx="768038" cy="3402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7249302" y="2484400"/>
            <a:ext cx="768038" cy="3403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743125" y="3046732"/>
            <a:ext cx="1145707" cy="3800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16 at 21.40.04.png" id="83" name="Google Shape;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6840" y="7803455"/>
            <a:ext cx="9220201" cy="825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/>
          <p:nvPr/>
        </p:nvSpPr>
        <p:spPr>
          <a:xfrm>
            <a:off x="6642731" y="7489583"/>
            <a:ext cx="2634960" cy="410059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7"/>
          <p:cNvCxnSpPr/>
          <p:nvPr/>
        </p:nvCxnSpPr>
        <p:spPr>
          <a:xfrm flipH="1" rot="10800000">
            <a:off x="6570074" y="7918603"/>
            <a:ext cx="392098" cy="392097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" name="Google Shape;86;p7"/>
          <p:cNvCxnSpPr/>
          <p:nvPr/>
        </p:nvCxnSpPr>
        <p:spPr>
          <a:xfrm flipH="1" rot="10800000">
            <a:off x="6709774" y="8506451"/>
            <a:ext cx="556896" cy="388449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7" name="Google Shape;87;p7"/>
          <p:cNvSpPr/>
          <p:nvPr/>
        </p:nvSpPr>
        <p:spPr>
          <a:xfrm>
            <a:off x="7299460" y="8276984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6374717" y="3629295"/>
            <a:ext cx="2634960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7"/>
          <p:cNvCxnSpPr/>
          <p:nvPr/>
        </p:nvCxnSpPr>
        <p:spPr>
          <a:xfrm>
            <a:off x="5417200" y="3638170"/>
            <a:ext cx="943559" cy="170859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95" name="Google Shape;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5).png" id="96" name="Google Shape;9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4942" y="614639"/>
            <a:ext cx="15080707" cy="92068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/>
          <p:nvPr/>
        </p:nvSpPr>
        <p:spPr>
          <a:xfrm>
            <a:off x="8017816" y="1745130"/>
            <a:ext cx="2634960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8017816" y="2281613"/>
            <a:ext cx="2634960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8883875" y="2818104"/>
            <a:ext cx="2634900" cy="825600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7249303" y="1951471"/>
            <a:ext cx="768037" cy="3402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7249303" y="2484400"/>
            <a:ext cx="768037" cy="3403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7743125" y="3046732"/>
            <a:ext cx="1145707" cy="3800"/>
          </a:xfrm>
          <a:custGeom>
            <a:rect b="b" l="l" r="r" t="t"/>
            <a:pathLst>
              <a:path extrusionOk="0" h="16194" w="21600">
                <a:moveTo>
                  <a:pt x="0" y="96"/>
                </a:moveTo>
                <a:cubicBezTo>
                  <a:pt x="7200" y="21600"/>
                  <a:pt x="14400" y="21552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16 at 21.40.04.png" id="103" name="Google Shape;10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6840" y="7803455"/>
            <a:ext cx="9220201" cy="82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/>
          <p:nvPr/>
        </p:nvSpPr>
        <p:spPr>
          <a:xfrm>
            <a:off x="6374717" y="3629295"/>
            <a:ext cx="2634960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6642730" y="7489584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8"/>
          <p:cNvCxnSpPr/>
          <p:nvPr/>
        </p:nvCxnSpPr>
        <p:spPr>
          <a:xfrm flipH="1" rot="10800000">
            <a:off x="6570074" y="7918602"/>
            <a:ext cx="392098" cy="392098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7" name="Google Shape;107;p8"/>
          <p:cNvCxnSpPr/>
          <p:nvPr/>
        </p:nvCxnSpPr>
        <p:spPr>
          <a:xfrm flipH="1" rot="10800000">
            <a:off x="6709774" y="8506451"/>
            <a:ext cx="556896" cy="388449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8" name="Google Shape;108;p8"/>
          <p:cNvSpPr/>
          <p:nvPr/>
        </p:nvSpPr>
        <p:spPr>
          <a:xfrm>
            <a:off x="7299460" y="8276984"/>
            <a:ext cx="2634961" cy="410058"/>
          </a:xfrm>
          <a:prstGeom prst="roundRect">
            <a:avLst>
              <a:gd fmla="val 46831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8826834" y="1823159"/>
            <a:ext cx="180632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recipient</a:t>
            </a:r>
            <a:endParaRPr/>
          </a:p>
        </p:txBody>
      </p:sp>
      <p:sp>
        <p:nvSpPr>
          <p:cNvPr id="110" name="Google Shape;110;p8"/>
          <p:cNvSpPr txBox="1"/>
          <p:nvPr/>
        </p:nvSpPr>
        <p:spPr>
          <a:xfrm>
            <a:off x="8495706" y="2346817"/>
            <a:ext cx="180632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Cc (carbon copy)</a:t>
            </a:r>
            <a:endParaRPr/>
          </a:p>
        </p:txBody>
      </p:sp>
      <p:sp>
        <p:nvSpPr>
          <p:cNvPr id="111" name="Google Shape;111;p8"/>
          <p:cNvSpPr txBox="1"/>
          <p:nvPr/>
        </p:nvSpPr>
        <p:spPr>
          <a:xfrm>
            <a:off x="9133792" y="2896124"/>
            <a:ext cx="2276478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Bcc (blind carbon copy)</a:t>
            </a:r>
            <a:endParaRPr/>
          </a:p>
        </p:txBody>
      </p:sp>
      <p:cxnSp>
        <p:nvCxnSpPr>
          <p:cNvPr id="112" name="Google Shape;112;p8"/>
          <p:cNvCxnSpPr/>
          <p:nvPr/>
        </p:nvCxnSpPr>
        <p:spPr>
          <a:xfrm>
            <a:off x="5417200" y="3638170"/>
            <a:ext cx="943559" cy="170859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" name="Google Shape;113;p8"/>
          <p:cNvSpPr txBox="1"/>
          <p:nvPr/>
        </p:nvSpPr>
        <p:spPr>
          <a:xfrm>
            <a:off x="7219342" y="3707324"/>
            <a:ext cx="180632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</a:t>
            </a:r>
            <a:endParaRPr/>
          </a:p>
        </p:txBody>
      </p:sp>
      <p:sp>
        <p:nvSpPr>
          <p:cNvPr id="114" name="Google Shape;114;p8"/>
          <p:cNvSpPr txBox="1"/>
          <p:nvPr/>
        </p:nvSpPr>
        <p:spPr>
          <a:xfrm>
            <a:off x="7328180" y="7567612"/>
            <a:ext cx="180632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attachment</a:t>
            </a:r>
            <a:endParaRPr/>
          </a:p>
        </p:txBody>
      </p:sp>
      <p:sp>
        <p:nvSpPr>
          <p:cNvPr id="115" name="Google Shape;115;p8"/>
          <p:cNvSpPr txBox="1"/>
          <p:nvPr/>
        </p:nvSpPr>
        <p:spPr>
          <a:xfrm>
            <a:off x="8432206" y="8355012"/>
            <a:ext cx="180632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20" name="Google Shape;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21" name="Google Shape;1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6 at 21.24.37.png" id="122" name="Google Shape;1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8469" y="2388974"/>
            <a:ext cx="13171062" cy="7785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 txBox="1"/>
          <p:nvPr/>
        </p:nvSpPr>
        <p:spPr>
          <a:xfrm>
            <a:off x="615273" y="424877"/>
            <a:ext cx="13990406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Read the e-mails and think of short informative subjects for them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